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2507" autoAdjust="0"/>
  </p:normalViewPr>
  <p:slideViewPr>
    <p:cSldViewPr snapToGrid="0">
      <p:cViewPr varScale="1">
        <p:scale>
          <a:sx n="50" d="100"/>
          <a:sy n="50" d="100"/>
        </p:scale>
        <p:origin x="1740" y="26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svg>
</file>

<file path=ppt/media/image4.png>
</file>

<file path=ppt/media/image5.png>
</file>

<file path=ppt/media/image6.pn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txBody>
          <a:bodyPr/>
          <a:lstStyle/>
          <a:p>
            <a:endParaRPr lang="en-GB"/>
          </a:p>
        </p:txBody>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GB"/>
          </a:p>
        </p:txBody>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GB" dirty="0"/>
              <a:t>“Hello, and welcome.</a:t>
            </a:r>
          </a:p>
          <a:p>
            <a:pPr marL="158750" indent="0">
              <a:buNone/>
            </a:pPr>
            <a:r>
              <a:rPr lang="en-GB" dirty="0"/>
              <a:t>We are Group 17, and this presentation introduces our project titled </a:t>
            </a:r>
            <a:r>
              <a:rPr lang="en-GB" b="1" dirty="0"/>
              <a:t>Interactive Driving Training Simulation</a:t>
            </a:r>
            <a:r>
              <a:rPr lang="en-GB" dirty="0"/>
              <a:t>.</a:t>
            </a:r>
          </a:p>
          <a:p>
            <a:pPr marL="158750" indent="0">
              <a:buNone/>
            </a:pPr>
            <a:r>
              <a:rPr lang="en-GB" dirty="0"/>
              <a:t>The aim of this project is to develop a virtual driving environment that allows users—particularly beginners—to experience realistic road scenarios in a safe and controlled setting.</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b511beae9d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GB"/>
          </a:p>
        </p:txBody>
      </p:sp>
      <p:sp>
        <p:nvSpPr>
          <p:cNvPr id="114" name="Google Shape;114;g3b511beae9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b511beae9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GB"/>
          </a:p>
        </p:txBody>
      </p:sp>
      <p:sp>
        <p:nvSpPr>
          <p:cNvPr id="58" name="Google Shape;58;g3b511beae9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GB" dirty="0"/>
              <a:t>The main objectives of our project are clear.</a:t>
            </a:r>
          </a:p>
          <a:p>
            <a:r>
              <a:rPr lang="en-GB" dirty="0"/>
              <a:t>Firstly, we aim to give beginners some form of driving experience before they encounter real-world roads.</a:t>
            </a:r>
          </a:p>
          <a:p>
            <a:r>
              <a:rPr lang="en-GB" dirty="0"/>
              <a:t>Secondly, we focus on realistic road behaviour, so that users can apply what they learn in the simulation to real driving situations.</a:t>
            </a:r>
          </a:p>
          <a:p>
            <a:r>
              <a:rPr lang="en-GB" dirty="0"/>
              <a:t>We also plan to collect results from user evaluation tests, which will be shared with the client to support further research.</a:t>
            </a:r>
          </a:p>
          <a:p>
            <a:r>
              <a:rPr lang="en-GB" dirty="0"/>
              <a:t>Finally, we aim to achieve all of this with a budget of zero, by relying on existing university resources and freely available tools.”</a:t>
            </a: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b511beae9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GB"/>
          </a:p>
        </p:txBody>
      </p:sp>
      <p:sp>
        <p:nvSpPr>
          <p:cNvPr id="68" name="Google Shape;68;g3b511beae9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GB" dirty="0"/>
              <a:t>In this presentation, we’ll begin by discussing the motivation behind the project, followed by our initial scope and requirements. We’ll then explain our technical approach, and finally demonstrate the progress we’ve made through a working prototype.</a:t>
            </a: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3b511beae9d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GB"/>
          </a:p>
        </p:txBody>
      </p:sp>
      <p:sp>
        <p:nvSpPr>
          <p:cNvPr id="75" name="Google Shape;75;g3b511beae9d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GB" dirty="0"/>
              <a:t>The motivation for this project comes from several key factors:</a:t>
            </a:r>
          </a:p>
          <a:p>
            <a:r>
              <a:rPr lang="en-GB" dirty="0"/>
              <a:t>Firstly, our client already has experience working with driving simulations, particularly for testing road-worthiness, and has conducted previous research in this area.</a:t>
            </a:r>
          </a:p>
          <a:p>
            <a:r>
              <a:rPr lang="en-GB" dirty="0"/>
              <a:t>Secondly, the University already has the necessary resources and equipment available, which makes this project both practical and achievable.</a:t>
            </a:r>
          </a:p>
          <a:p>
            <a:r>
              <a:rPr lang="en-GB" dirty="0"/>
              <a:t>Additionally, the project has potential value beyond coursework, as it could be showcased during University open-day demonstrations.</a:t>
            </a:r>
          </a:p>
          <a:p>
            <a:r>
              <a:rPr lang="en-GB" dirty="0"/>
              <a:t>Overall, the project aligns strongly with education and road safety, which makes it a meaningful and relevant area to explore.</a:t>
            </a:r>
          </a:p>
          <a:p>
            <a:endParaRPr lang="en-GB" dirty="0"/>
          </a:p>
          <a:p>
            <a:pPr marL="158750" indent="0">
              <a:buNone/>
            </a:pPr>
            <a:r>
              <a:rPr lang="en-GB" dirty="0"/>
              <a:t>I’ll now hand over to Amir, who will talk about the project scope and requirements.</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b511beae9d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GB"/>
          </a:p>
        </p:txBody>
      </p:sp>
      <p:sp>
        <p:nvSpPr>
          <p:cNvPr id="82" name="Google Shape;82;g3b511beae9d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GB" dirty="0"/>
              <a:t>Thank you, Frank.</a:t>
            </a:r>
          </a:p>
          <a:p>
            <a:pPr marL="158750" indent="0">
              <a:buNone/>
            </a:pPr>
            <a:r>
              <a:rPr lang="en-GB" dirty="0"/>
              <a:t>The scope of this project focuses on three main components:</a:t>
            </a:r>
          </a:p>
          <a:p>
            <a:r>
              <a:rPr lang="en-GB" dirty="0"/>
              <a:t>The first is a player-controlled vehicle.</a:t>
            </a:r>
          </a:p>
          <a:p>
            <a:r>
              <a:rPr lang="en-GB" dirty="0"/>
              <a:t>The second is a realistic road environment, which will eventually include elements such as traffic lights, road markings, and visual signage.</a:t>
            </a:r>
          </a:p>
          <a:p>
            <a:r>
              <a:rPr lang="en-GB" dirty="0"/>
              <a:t>The third component is rule-based NPC traffic behaviour, where non-player vehicles follow road rules and interact realistically with the player.</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b511beae9d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GB"/>
          </a:p>
        </p:txBody>
      </p:sp>
      <p:sp>
        <p:nvSpPr>
          <p:cNvPr id="89" name="Google Shape;89;g3b511beae9d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GB" dirty="0"/>
              <a:t>Our approach during the first semester has been to build a strong foundation:</a:t>
            </a:r>
          </a:p>
          <a:p>
            <a:r>
              <a:rPr lang="en-GB" dirty="0"/>
              <a:t>Before we began any crucial work, we made use of Trello to make a Kanban board as a project management tool.</a:t>
            </a:r>
          </a:p>
          <a:p>
            <a:r>
              <a:rPr lang="en-GB" dirty="0"/>
              <a:t>We began by identifying and understanding the core skills required to drive on the road, while also familiarising ourselves with game development tools and practices.</a:t>
            </a:r>
          </a:p>
          <a:p>
            <a:r>
              <a:rPr lang="en-GB" dirty="0"/>
              <a:t>From there, we implemented a player-controlled vehicle using basic keyboard inputs such as WASD or the arrow keys.</a:t>
            </a:r>
          </a:p>
          <a:p>
            <a:r>
              <a:rPr lang="en-GB" dirty="0"/>
              <a:t>Since this is supposed to be realistic, we needed to adjust the camera view to a first-person driver-mode view.</a:t>
            </a:r>
          </a:p>
          <a:p>
            <a:r>
              <a:rPr lang="en-GB" dirty="0"/>
              <a:t>Finally, we’d need the roads for the cars to operate on (More on that in the Demonstration)</a:t>
            </a: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b511beae9d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GB"/>
          </a:p>
        </p:txBody>
      </p:sp>
      <p:sp>
        <p:nvSpPr>
          <p:cNvPr id="96" name="Google Shape;96;g3b511beae9d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GB" dirty="0"/>
              <a:t>With planning done, we can move on to our technical approach and methodology.</a:t>
            </a:r>
          </a:p>
          <a:p>
            <a:r>
              <a:rPr lang="en-GB" dirty="0"/>
              <a:t>To develop the simulation, we are using the </a:t>
            </a:r>
            <a:r>
              <a:rPr lang="en-GB" b="1" dirty="0"/>
              <a:t>Unity Game Engine</a:t>
            </a:r>
            <a:r>
              <a:rPr lang="en-GB" dirty="0"/>
              <a:t>.</a:t>
            </a:r>
          </a:p>
          <a:p>
            <a:r>
              <a:rPr lang="en-GB" dirty="0"/>
              <a:t>At this stage, we are not creating assets from scratch. Instead, we are making use of free, pre-made road and environment assets, with asset documentation listed on our GitHub repository.</a:t>
            </a:r>
          </a:p>
          <a:p>
            <a:r>
              <a:rPr lang="en-GB" dirty="0"/>
              <a:t>We’ve also relied on free learning materials, such as YouTube tutorials, to support our development process.</a:t>
            </a:r>
          </a:p>
          <a:p>
            <a:r>
              <a:rPr lang="en-GB" dirty="0"/>
              <a:t>Our primary focus at this stage is functionality rather than visual detail. Any refinements or additions will be made once the core functional requirements have been fulfilled.</a:t>
            </a:r>
          </a:p>
          <a:p>
            <a:r>
              <a:rPr lang="en-GB" dirty="0"/>
              <a:t>I’ll now hand over to Javier and Eyad, who will walk us through a demonstration of the current prototype.</a:t>
            </a:r>
          </a:p>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b511beae9d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GB"/>
          </a:p>
        </p:txBody>
      </p:sp>
      <p:sp>
        <p:nvSpPr>
          <p:cNvPr id="103" name="Google Shape;103;g3b511beae9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b511beae9d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GB"/>
          </a:p>
        </p:txBody>
      </p:sp>
      <p:sp>
        <p:nvSpPr>
          <p:cNvPr id="108" name="Google Shape;108;g3b511beae9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4.xml"/><Relationship Id="rId4"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106125"/>
            <a:ext cx="8520600" cy="1963500"/>
          </a:xfrm>
        </p:spPr>
        <p:txBody>
          <a:bodyPr spcFirstLastPara="1" wrap="square" lIns="91425" tIns="91425" rIns="91425" bIns="91425" anchor="b" anchorCtr="0">
            <a:normAutofit/>
          </a:bodyPr>
          <a:lstStyle/>
          <a:p>
            <a:pPr marL="0" lvl="0" indent="0" rtl="0">
              <a:lnSpc>
                <a:spcPct val="90000"/>
              </a:lnSpc>
              <a:spcBef>
                <a:spcPts val="0"/>
              </a:spcBef>
              <a:spcAft>
                <a:spcPts val="0"/>
              </a:spcAft>
              <a:buNone/>
            </a:pPr>
            <a:r>
              <a:rPr lang="en-GB" sz="5700"/>
              <a:t>Interactive Driving Training Simulation</a:t>
            </a:r>
          </a:p>
        </p:txBody>
      </p:sp>
      <p:sp>
        <p:nvSpPr>
          <p:cNvPr id="55" name="Google Shape;55;p13"/>
          <p:cNvSpPr txBox="1">
            <a:spLocks noGrp="1"/>
          </p:cNvSpPr>
          <p:nvPr>
            <p:ph type="body" idx="1"/>
          </p:nvPr>
        </p:nvSpPr>
        <p:spPr>
          <a:xfrm>
            <a:off x="311700" y="3152225"/>
            <a:ext cx="8520600" cy="1300800"/>
          </a:xfrm>
        </p:spPr>
        <p:txBody>
          <a:bodyPr spcFirstLastPara="1" wrap="square" lIns="91425" tIns="91425" rIns="91425" bIns="91425" anchor="t" anchorCtr="0">
            <a:normAutofit/>
          </a:bodyPr>
          <a:lstStyle/>
          <a:p>
            <a:pPr marL="0" lvl="0" indent="0" rtl="0">
              <a:spcBef>
                <a:spcPts val="0"/>
              </a:spcBef>
              <a:spcAft>
                <a:spcPts val="600"/>
              </a:spcAft>
              <a:buNone/>
            </a:pPr>
            <a:r>
              <a:rPr lang="en-GB"/>
              <a:t>Group 17</a:t>
            </a:r>
          </a:p>
        </p:txBody>
      </p:sp>
      <p:pic>
        <p:nvPicPr>
          <p:cNvPr id="62" name="Audio 61">
            <a:hlinkClick r:id="" action="ppaction://media"/>
            <a:extLst>
              <a:ext uri="{FF2B5EF4-FFF2-40B4-BE49-F238E27FC236}">
                <a16:creationId xmlns:a16="http://schemas.microsoft.com/office/drawing/2014/main" id="{2EEE8C26-A2B0-F32F-36A0-9D4A1300032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2424"/>
    </mc:Choice>
    <mc:Fallback>
      <p:transition spd="slow" advTm="22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t>What’s Next?</a:t>
            </a:r>
            <a:endParaRPr b="1"/>
          </a:p>
        </p:txBody>
      </p:sp>
      <p:sp>
        <p:nvSpPr>
          <p:cNvPr id="117" name="Google Shape;117;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605"/>
              <a:buNone/>
            </a:pPr>
            <a:endParaRPr/>
          </a:p>
          <a:p>
            <a:pPr marL="457200" lvl="0" indent="-342900" algn="l" rtl="0">
              <a:lnSpc>
                <a:spcPct val="95000"/>
              </a:lnSpc>
              <a:spcBef>
                <a:spcPts val="1200"/>
              </a:spcBef>
              <a:spcAft>
                <a:spcPts val="0"/>
              </a:spcAft>
              <a:buSzPts val="1800"/>
              <a:buChar char="●"/>
            </a:pPr>
            <a:r>
              <a:rPr lang="en-GB"/>
              <a:t>Further development of architecture/driving environment</a:t>
            </a:r>
            <a:endParaRPr/>
          </a:p>
          <a:p>
            <a:pPr marL="457200" lvl="0" indent="-342900" algn="l" rtl="0">
              <a:lnSpc>
                <a:spcPct val="95000"/>
              </a:lnSpc>
              <a:spcBef>
                <a:spcPts val="0"/>
              </a:spcBef>
              <a:spcAft>
                <a:spcPts val="0"/>
              </a:spcAft>
              <a:buSzPts val="1800"/>
              <a:buChar char="●"/>
            </a:pPr>
            <a:r>
              <a:rPr lang="en-GB"/>
              <a:t>Addition of NPC cars / traffic</a:t>
            </a:r>
            <a:endParaRPr/>
          </a:p>
          <a:p>
            <a:pPr marL="457200" lvl="0" indent="-342900" algn="l" rtl="0">
              <a:lnSpc>
                <a:spcPct val="95000"/>
              </a:lnSpc>
              <a:spcBef>
                <a:spcPts val="0"/>
              </a:spcBef>
              <a:spcAft>
                <a:spcPts val="0"/>
              </a:spcAft>
              <a:buSzPts val="1800"/>
              <a:buChar char="●"/>
            </a:pPr>
            <a:r>
              <a:rPr lang="en-GB"/>
              <a:t>Implementation of more complex road laws or scenarios</a:t>
            </a:r>
            <a:endParaRPr/>
          </a:p>
          <a:p>
            <a:pPr marL="457200" lvl="0" indent="-342900" algn="l" rtl="0">
              <a:lnSpc>
                <a:spcPct val="95000"/>
              </a:lnSpc>
              <a:spcBef>
                <a:spcPts val="0"/>
              </a:spcBef>
              <a:spcAft>
                <a:spcPts val="0"/>
              </a:spcAft>
              <a:buSzPts val="1800"/>
              <a:buChar char="●"/>
            </a:pPr>
            <a:r>
              <a:rPr lang="en-GB"/>
              <a:t>Steering wheel and simulator chair integration</a:t>
            </a:r>
            <a:endParaRPr/>
          </a:p>
          <a:p>
            <a:pPr marL="457200" lvl="0" indent="-342900" algn="l" rtl="0">
              <a:lnSpc>
                <a:spcPct val="95000"/>
              </a:lnSpc>
              <a:spcBef>
                <a:spcPts val="0"/>
              </a:spcBef>
              <a:spcAft>
                <a:spcPts val="0"/>
              </a:spcAft>
              <a:buSzPts val="1800"/>
              <a:buChar char="●"/>
            </a:pPr>
            <a:r>
              <a:rPr lang="en-GB"/>
              <a:t>User testing and refinement</a:t>
            </a:r>
            <a:endParaRPr/>
          </a:p>
          <a:p>
            <a:pPr marL="457200" lvl="0" indent="-342900" algn="l" rtl="0">
              <a:lnSpc>
                <a:spcPct val="95000"/>
              </a:lnSpc>
              <a:spcBef>
                <a:spcPts val="0"/>
              </a:spcBef>
              <a:spcAft>
                <a:spcPts val="0"/>
              </a:spcAft>
              <a:buSzPts val="1800"/>
              <a:buChar char="●"/>
            </a:pPr>
            <a:r>
              <a:rPr lang="en-GB"/>
              <a:t>Research and Results collection</a:t>
            </a:r>
            <a:endParaRPr/>
          </a:p>
          <a:p>
            <a:pPr marL="0" lvl="0" indent="0" algn="l" rtl="0">
              <a:lnSpc>
                <a:spcPct val="95000"/>
              </a:lnSpc>
              <a:spcBef>
                <a:spcPts val="1200"/>
              </a:spcBef>
              <a:spcAft>
                <a:spcPts val="1200"/>
              </a:spcAft>
              <a:buSzPts val="605"/>
              <a:buNone/>
            </a:pPr>
            <a:endParaRPr/>
          </a:p>
        </p:txBody>
      </p:sp>
      <p:pic>
        <p:nvPicPr>
          <p:cNvPr id="6" name="Graphic 5">
            <a:extLst>
              <a:ext uri="{FF2B5EF4-FFF2-40B4-BE49-F238E27FC236}">
                <a16:creationId xmlns:a16="http://schemas.microsoft.com/office/drawing/2014/main" id="{6E1C7F2C-F018-788A-ACA7-26C09EE8133B}"/>
              </a:ext>
            </a:extLst>
          </p:cNvPr>
          <p:cNvPicPr>
            <a:picLocks noChangeAspect="1"/>
            <a:extLst>
              <a:ext uri="{51228E76-BA90-4043-B771-695A4F85340A}">
                <alf:liveFeedProps xmlns:alf="http://schemas.microsoft.com/office/drawing/2021/livefeed"/>
              </a:ext>
            </a:extLst>
          </p:cNvPicPr>
          <p:nvPr/>
        </p:nvPicPr>
        <p:blipFill>
          <a:blip r:embed="rId3">
            <a:extLst>
              <a:ext uri="{96DAC541-7B7A-43D3-8B79-37D633B846F1}">
                <asvg:svgBlip xmlns:asvg="http://schemas.microsoft.com/office/drawing/2016/SVG/main" r:embed="rId4"/>
              </a:ext>
            </a:extLst>
          </a:blip>
          <a:stretch>
            <a:fillRect/>
          </a:stretch>
        </p:blipFill>
        <p:spPr>
          <a:xfrm>
            <a:off x="7539228" y="3538728"/>
            <a:ext cx="1543050" cy="1543050"/>
          </a:xfrm>
          <a:prstGeom prst="ellipse">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265500" y="1233175"/>
            <a:ext cx="4045200" cy="1482300"/>
          </a:xfrm>
        </p:spPr>
        <p:txBody>
          <a:bodyPr spcFirstLastPara="1" wrap="square" lIns="91425" tIns="91425" rIns="91425" bIns="91425" anchor="b" anchorCtr="0">
            <a:normAutofit/>
          </a:bodyPr>
          <a:lstStyle/>
          <a:p>
            <a:pPr marL="0" lvl="0" indent="0"/>
            <a:r>
              <a:rPr lang="en-GB" b="0" i="0" u="none" strike="noStrike" cap="none">
                <a:latin typeface="Arial"/>
                <a:ea typeface="Arial"/>
                <a:cs typeface="Arial"/>
                <a:sym typeface="Arial"/>
              </a:rPr>
              <a:t>Objectives </a:t>
            </a:r>
          </a:p>
        </p:txBody>
      </p:sp>
      <p:sp>
        <p:nvSpPr>
          <p:cNvPr id="61" name="Google Shape;61;p14"/>
          <p:cNvSpPr txBo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p>
            <a:pPr marL="457200" lvl="0" indent="-342900" algn="ctr">
              <a:spcAft>
                <a:spcPts val="600"/>
              </a:spcAft>
              <a:buClr>
                <a:schemeClr val="dk2"/>
              </a:buClr>
              <a:buSzPts val="2100"/>
            </a:pPr>
            <a:r>
              <a:rPr lang="en-US" sz="2100" b="0" i="0" u="none" strike="noStrike" cap="none">
                <a:solidFill>
                  <a:schemeClr val="dk2"/>
                </a:solidFill>
                <a:latin typeface="Arial"/>
                <a:ea typeface="Arial"/>
                <a:cs typeface="Arial"/>
                <a:sym typeface="Arial"/>
              </a:rPr>
              <a:t>Frank</a:t>
            </a:r>
          </a:p>
        </p:txBody>
      </p:sp>
      <p:sp>
        <p:nvSpPr>
          <p:cNvPr id="63" name="Google Shape;63;p14"/>
          <p:cNvSpPr txBox="1"/>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p>
            <a:pPr marL="457200" indent="-342900">
              <a:lnSpc>
                <a:spcPct val="115000"/>
              </a:lnSpc>
              <a:spcAft>
                <a:spcPts val="600"/>
              </a:spcAft>
              <a:buClr>
                <a:schemeClr val="dk2"/>
              </a:buClr>
              <a:buSzPts val="1800"/>
              <a:buFont typeface="Arial"/>
              <a:buChar char="●"/>
            </a:pPr>
            <a:r>
              <a:rPr lang="en-US" sz="1800" b="0" i="0" u="none" strike="noStrike" cap="none" dirty="0">
                <a:solidFill>
                  <a:schemeClr val="dk2"/>
                </a:solidFill>
                <a:latin typeface="Arial"/>
                <a:ea typeface="Arial"/>
                <a:cs typeface="Arial"/>
                <a:sym typeface="Arial"/>
              </a:rPr>
              <a:t>Give beginners some sort of driving experience</a:t>
            </a:r>
          </a:p>
          <a:p>
            <a:pPr marL="457200" lvl="0" indent="-342900">
              <a:lnSpc>
                <a:spcPct val="115000"/>
              </a:lnSpc>
              <a:spcAft>
                <a:spcPts val="600"/>
              </a:spcAft>
              <a:buClr>
                <a:schemeClr val="dk2"/>
              </a:buClr>
              <a:buSzPts val="1800"/>
              <a:buFont typeface="Arial"/>
              <a:buChar char="●"/>
            </a:pPr>
            <a:r>
              <a:rPr lang="en-US" sz="1800" b="0" i="0" u="none" strike="noStrike" cap="none" dirty="0">
                <a:solidFill>
                  <a:schemeClr val="dk2"/>
                </a:solidFill>
                <a:latin typeface="Arial"/>
                <a:ea typeface="Arial"/>
                <a:cs typeface="Arial"/>
                <a:sym typeface="Arial"/>
              </a:rPr>
              <a:t>Focus on realistic road behaviour, so people can apply their learnings in a real setting</a:t>
            </a:r>
          </a:p>
          <a:p>
            <a:pPr marL="457200" indent="-342900">
              <a:lnSpc>
                <a:spcPct val="115000"/>
              </a:lnSpc>
              <a:spcAft>
                <a:spcPts val="600"/>
              </a:spcAft>
              <a:buClr>
                <a:schemeClr val="dk2"/>
              </a:buClr>
              <a:buSzPts val="1800"/>
              <a:buFont typeface="Arial"/>
              <a:buChar char="●"/>
            </a:pPr>
            <a:r>
              <a:rPr lang="en-US" sz="1800" b="0" i="0" u="none" strike="noStrike" cap="none" dirty="0">
                <a:solidFill>
                  <a:schemeClr val="dk2"/>
                </a:solidFill>
                <a:latin typeface="Arial"/>
                <a:ea typeface="Arial"/>
                <a:cs typeface="Arial"/>
                <a:sym typeface="Arial"/>
              </a:rPr>
              <a:t>Collect results from user-evaluation tests for the client</a:t>
            </a:r>
          </a:p>
          <a:p>
            <a:pPr marL="457200" indent="-342900">
              <a:lnSpc>
                <a:spcPct val="115000"/>
              </a:lnSpc>
              <a:spcAft>
                <a:spcPts val="600"/>
              </a:spcAft>
              <a:buClr>
                <a:schemeClr val="dk2"/>
              </a:buClr>
              <a:buSzPts val="1800"/>
              <a:buFont typeface="Arial"/>
              <a:buChar char="●"/>
            </a:pPr>
            <a:r>
              <a:rPr lang="en-US" sz="1800" b="0" i="0" u="none" strike="noStrike" cap="none" dirty="0">
                <a:solidFill>
                  <a:schemeClr val="dk2"/>
                </a:solidFill>
                <a:latin typeface="Arial"/>
                <a:ea typeface="Arial"/>
                <a:cs typeface="Arial"/>
                <a:sym typeface="Arial"/>
              </a:rPr>
              <a:t>Accomplish all this with a budget of zero</a:t>
            </a:r>
          </a:p>
        </p:txBody>
      </p:sp>
      <p:pic>
        <p:nvPicPr>
          <p:cNvPr id="43" name="Audio 42">
            <a:hlinkClick r:id="" action="ppaction://media"/>
            <a:extLst>
              <a:ext uri="{FF2B5EF4-FFF2-40B4-BE49-F238E27FC236}">
                <a16:creationId xmlns:a16="http://schemas.microsoft.com/office/drawing/2014/main" id="{F93E0998-C973-6EE5-4BF9-BF49318635F1}"/>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39844" t="-139844" r="-139844" b="-139844"/>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8519">
        <p159:morph option="byObject"/>
      </p:transition>
    </mc:Choice>
    <mc:Fallback>
      <p:transition spd="slow" advTm="285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63">
                                            <p:txEl>
                                              <p:pRg st="0" end="0"/>
                                            </p:txEl>
                                          </p:spTgt>
                                        </p:tgtEl>
                                        <p:attrNameLst>
                                          <p:attrName>style.visibility</p:attrName>
                                        </p:attrNameLst>
                                      </p:cBhvr>
                                      <p:to>
                                        <p:strVal val="visible"/>
                                      </p:to>
                                    </p:set>
                                    <p:anim calcmode="lin" valueType="num">
                                      <p:cBhvr additive="base">
                                        <p:cTn id="11" dur="500" fill="hold"/>
                                        <p:tgtEl>
                                          <p:spTgt spid="6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3">
                                            <p:txEl>
                                              <p:pRg st="1" end="1"/>
                                            </p:txEl>
                                          </p:spTgt>
                                        </p:tgtEl>
                                        <p:attrNameLst>
                                          <p:attrName>style.visibility</p:attrName>
                                        </p:attrNameLst>
                                      </p:cBhvr>
                                      <p:to>
                                        <p:strVal val="visible"/>
                                      </p:to>
                                    </p:set>
                                    <p:anim calcmode="lin" valueType="num">
                                      <p:cBhvr additive="base">
                                        <p:cTn id="15" dur="500" fill="hold"/>
                                        <p:tgtEl>
                                          <p:spTgt spid="6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63">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3">
                                            <p:txEl>
                                              <p:pRg st="2" end="2"/>
                                            </p:txEl>
                                          </p:spTgt>
                                        </p:tgtEl>
                                        <p:attrNameLst>
                                          <p:attrName>style.visibility</p:attrName>
                                        </p:attrNameLst>
                                      </p:cBhvr>
                                      <p:to>
                                        <p:strVal val="visible"/>
                                      </p:to>
                                    </p:set>
                                    <p:anim calcmode="lin" valueType="num">
                                      <p:cBhvr additive="base">
                                        <p:cTn id="19" dur="500" fill="hold"/>
                                        <p:tgtEl>
                                          <p:spTgt spid="6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63">
                                            <p:txEl>
                                              <p:pRg st="3" end="3"/>
                                            </p:txEl>
                                          </p:spTgt>
                                        </p:tgtEl>
                                        <p:attrNameLst>
                                          <p:attrName>style.visibility</p:attrName>
                                        </p:attrNameLst>
                                      </p:cBhvr>
                                      <p:to>
                                        <p:strVal val="visible"/>
                                      </p:to>
                                    </p:set>
                                    <p:anim calcmode="lin" valueType="num">
                                      <p:cBhvr additive="base">
                                        <p:cTn id="23" dur="500" fill="hold"/>
                                        <p:tgtEl>
                                          <p:spTgt spid="6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43"/>
                </p:tgtEl>
              </p:cMediaNode>
            </p:audio>
          </p:childTnLst>
        </p:cTn>
      </p:par>
    </p:tnLst>
    <p:bldLst>
      <p:bldP spid="63"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265500" y="1233175"/>
            <a:ext cx="4045200" cy="1482300"/>
          </a:xfrm>
        </p:spPr>
        <p:txBody>
          <a:bodyPr spcFirstLastPara="1" wrap="square" lIns="91425" tIns="91425" rIns="91425" bIns="91425" anchor="b" anchorCtr="0">
            <a:normAutofit/>
          </a:bodyPr>
          <a:lstStyle/>
          <a:p>
            <a:pPr marL="0" lvl="0" indent="0"/>
            <a:r>
              <a:rPr lang="en-GB" b="0" i="0" u="none" strike="noStrike" cap="none">
                <a:latin typeface="Arial"/>
                <a:ea typeface="Arial"/>
                <a:cs typeface="Arial"/>
                <a:sym typeface="Arial"/>
              </a:rPr>
              <a:t>Structure of Presentation</a:t>
            </a:r>
          </a:p>
        </p:txBody>
      </p:sp>
      <p:sp>
        <p:nvSpPr>
          <p:cNvPr id="72" name="Google Shape;72;p15"/>
          <p:cNvSpPr txBo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p>
            <a:pPr marL="457200" lvl="0" indent="-342900" algn="ctr">
              <a:spcAft>
                <a:spcPts val="600"/>
              </a:spcAft>
              <a:buClr>
                <a:schemeClr val="dk2"/>
              </a:buClr>
              <a:buSzPts val="2100"/>
            </a:pPr>
            <a:r>
              <a:rPr lang="en-US" sz="2100" b="0" i="0" u="none" strike="noStrike" cap="none">
                <a:solidFill>
                  <a:schemeClr val="dk2"/>
                </a:solidFill>
                <a:latin typeface="Arial"/>
                <a:ea typeface="Arial"/>
                <a:cs typeface="Arial"/>
                <a:sym typeface="Arial"/>
              </a:rPr>
              <a:t>Frank</a:t>
            </a:r>
          </a:p>
        </p:txBody>
      </p:sp>
      <p:sp>
        <p:nvSpPr>
          <p:cNvPr id="71" name="Google Shape;71;p15"/>
          <p:cNvSpPr txBox="1">
            <a:spLocks noGrp="1"/>
          </p:cNvSpPr>
          <p:nvPr>
            <p:ph type="body" idx="2"/>
          </p:nvPr>
        </p:nvSpPr>
        <p:spPr>
          <a:xfrm>
            <a:off x="4833302" y="466900"/>
            <a:ext cx="3837000" cy="3695100"/>
          </a:xfrm>
        </p:spPr>
        <p:txBody>
          <a:bodyPr spcFirstLastPara="1" wrap="square" lIns="91425" tIns="91425" rIns="91425" bIns="91425" anchor="ctr" anchorCtr="0">
            <a:normAutofit/>
          </a:bodyPr>
          <a:lstStyle/>
          <a:p>
            <a:pPr lvl="0">
              <a:spcAft>
                <a:spcPts val="600"/>
              </a:spcAft>
            </a:pPr>
            <a:r>
              <a:rPr lang="en-GB" b="0" i="0" u="none" strike="noStrike" cap="none" dirty="0">
                <a:latin typeface="Arial"/>
                <a:ea typeface="Arial"/>
                <a:cs typeface="Arial"/>
                <a:sym typeface="Arial"/>
              </a:rPr>
              <a:t>Motivation behind the project</a:t>
            </a:r>
          </a:p>
          <a:p>
            <a:pPr lvl="0">
              <a:spcAft>
                <a:spcPts val="600"/>
              </a:spcAft>
            </a:pPr>
            <a:r>
              <a:rPr lang="en-GB" b="0" i="0" u="none" strike="noStrike" cap="none" dirty="0">
                <a:latin typeface="Arial"/>
                <a:ea typeface="Arial"/>
                <a:cs typeface="Arial"/>
                <a:sym typeface="Arial"/>
              </a:rPr>
              <a:t>Initial Project Scope and Requirements</a:t>
            </a:r>
          </a:p>
          <a:p>
            <a:pPr lvl="0">
              <a:spcAft>
                <a:spcPts val="600"/>
              </a:spcAft>
            </a:pPr>
            <a:r>
              <a:rPr lang="en-GB" b="0" i="0" u="none" strike="noStrike" cap="none" dirty="0">
                <a:latin typeface="Arial"/>
                <a:ea typeface="Arial"/>
                <a:cs typeface="Arial"/>
                <a:sym typeface="Arial"/>
              </a:rPr>
              <a:t>Technical approach</a:t>
            </a:r>
          </a:p>
          <a:p>
            <a:pPr lvl="0">
              <a:spcAft>
                <a:spcPts val="600"/>
              </a:spcAft>
            </a:pPr>
            <a:r>
              <a:rPr lang="en-GB" b="0" i="0" u="none" strike="noStrike" cap="none" dirty="0">
                <a:latin typeface="Arial"/>
                <a:ea typeface="Arial"/>
                <a:cs typeface="Arial"/>
                <a:sym typeface="Arial"/>
              </a:rPr>
              <a:t>Demonstrate the progress we’ve made.</a:t>
            </a:r>
          </a:p>
        </p:txBody>
      </p:sp>
      <p:pic>
        <p:nvPicPr>
          <p:cNvPr id="25" name="Audio 24">
            <a:hlinkClick r:id="" action="ppaction://media"/>
            <a:extLst>
              <a:ext uri="{FF2B5EF4-FFF2-40B4-BE49-F238E27FC236}">
                <a16:creationId xmlns:a16="http://schemas.microsoft.com/office/drawing/2014/main" id="{9A585E16-E111-D019-AAEF-E57E8726A29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p:transition spd="slow" advTm="1179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265500" y="1233175"/>
            <a:ext cx="4045200" cy="1482300"/>
          </a:xfrm>
        </p:spPr>
        <p:txBody>
          <a:bodyPr spcFirstLastPara="1" wrap="square" lIns="91425" tIns="91425" rIns="91425" bIns="91425" anchor="b" anchorCtr="0">
            <a:normAutofit/>
          </a:bodyPr>
          <a:lstStyle/>
          <a:p>
            <a:pPr marL="0" lvl="0" indent="0"/>
            <a:r>
              <a:rPr lang="en-GB" b="0" i="0" u="none" strike="noStrike" cap="none">
                <a:latin typeface="Arial"/>
                <a:ea typeface="Arial"/>
                <a:cs typeface="Arial"/>
                <a:sym typeface="Arial"/>
              </a:rPr>
              <a:t>Motivation &amp; Background</a:t>
            </a:r>
          </a:p>
        </p:txBody>
      </p:sp>
      <p:sp>
        <p:nvSpPr>
          <p:cNvPr id="79" name="Google Shape;79;p16"/>
          <p:cNvSpPr txBo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p>
            <a:pPr marL="457200" lvl="0" indent="-342900" algn="ctr">
              <a:spcAft>
                <a:spcPts val="600"/>
              </a:spcAft>
              <a:buClr>
                <a:schemeClr val="dk2"/>
              </a:buClr>
              <a:buSzPts val="2100"/>
            </a:pPr>
            <a:r>
              <a:rPr lang="en-US" sz="2100" b="0" i="0" u="none" strike="noStrike" cap="none">
                <a:solidFill>
                  <a:schemeClr val="dk2"/>
                </a:solidFill>
                <a:latin typeface="Arial"/>
                <a:ea typeface="Arial"/>
                <a:cs typeface="Arial"/>
                <a:sym typeface="Arial"/>
              </a:rPr>
              <a:t>Frank</a:t>
            </a:r>
          </a:p>
        </p:txBody>
      </p:sp>
      <p:sp>
        <p:nvSpPr>
          <p:cNvPr id="78" name="Google Shape;78;p16"/>
          <p:cNvSpPr txBox="1">
            <a:spLocks noGrp="1"/>
          </p:cNvSpPr>
          <p:nvPr>
            <p:ph type="body" idx="2"/>
          </p:nvPr>
        </p:nvSpPr>
        <p:spPr>
          <a:xfrm>
            <a:off x="4731300" y="382059"/>
            <a:ext cx="3837000" cy="1190449"/>
          </a:xfrm>
        </p:spPr>
        <p:txBody>
          <a:bodyPr spcFirstLastPara="1" wrap="square" lIns="91425" tIns="91425" rIns="91425" bIns="91425" anchor="ctr" anchorCtr="0">
            <a:normAutofit/>
          </a:bodyPr>
          <a:lstStyle/>
          <a:p>
            <a:pPr lvl="0">
              <a:lnSpc>
                <a:spcPct val="105000"/>
              </a:lnSpc>
              <a:spcAft>
                <a:spcPts val="600"/>
              </a:spcAft>
            </a:pPr>
            <a:r>
              <a:rPr lang="en-US" sz="1700" b="0" i="0" u="none" strike="noStrike" cap="none" dirty="0">
                <a:latin typeface="Arial"/>
                <a:ea typeface="Arial"/>
                <a:cs typeface="Arial"/>
                <a:sym typeface="Arial"/>
              </a:rPr>
              <a:t>Client has experience on driving simulations for testing road worthiness.</a:t>
            </a:r>
          </a:p>
        </p:txBody>
      </p:sp>
      <p:sp>
        <p:nvSpPr>
          <p:cNvPr id="2" name="Google Shape;78;p16">
            <a:extLst>
              <a:ext uri="{FF2B5EF4-FFF2-40B4-BE49-F238E27FC236}">
                <a16:creationId xmlns:a16="http://schemas.microsoft.com/office/drawing/2014/main" id="{BA9DA5CB-2082-C54B-C2D6-F9171B940045}"/>
              </a:ext>
            </a:extLst>
          </p:cNvPr>
          <p:cNvSpPr txBox="1">
            <a:spLocks/>
          </p:cNvSpPr>
          <p:nvPr/>
        </p:nvSpPr>
        <p:spPr>
          <a:xfrm>
            <a:off x="4731300" y="1212100"/>
            <a:ext cx="3837000" cy="1076689"/>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r>
              <a:rPr lang="en-US" dirty="0"/>
              <a:t>Resources and equipment ready for use at the University.</a:t>
            </a:r>
            <a:endParaRPr lang="en-GB" dirty="0"/>
          </a:p>
        </p:txBody>
      </p:sp>
      <p:sp>
        <p:nvSpPr>
          <p:cNvPr id="8" name="Google Shape;78;p16">
            <a:extLst>
              <a:ext uri="{FF2B5EF4-FFF2-40B4-BE49-F238E27FC236}">
                <a16:creationId xmlns:a16="http://schemas.microsoft.com/office/drawing/2014/main" id="{C3BC7136-5080-FF24-EC82-101EE5FB9AA9}"/>
              </a:ext>
            </a:extLst>
          </p:cNvPr>
          <p:cNvSpPr txBox="1">
            <a:spLocks/>
          </p:cNvSpPr>
          <p:nvPr/>
        </p:nvSpPr>
        <p:spPr>
          <a:xfrm>
            <a:off x="4731300" y="2185289"/>
            <a:ext cx="4045200" cy="1318326"/>
          </a:xfrm>
          <a:prstGeom prst="rect">
            <a:avLst/>
          </a:prstGeom>
          <a:noFill/>
          <a:ln>
            <a:noFill/>
          </a:ln>
        </p:spPr>
        <p:txBody>
          <a:bodyPr spcFirstLastPara="1" wrap="square" lIns="91425" tIns="91425" rIns="91425" bIns="91425" anchor="ctr" anchorCtr="0">
            <a:normAutofit fontScale="925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r>
              <a:rPr lang="en-US" dirty="0"/>
              <a:t>Personal Benefit: Project could potentially be showcased during open-day demonstrations at the University.</a:t>
            </a:r>
            <a:endParaRPr lang="en-GB" dirty="0"/>
          </a:p>
        </p:txBody>
      </p:sp>
      <p:sp>
        <p:nvSpPr>
          <p:cNvPr id="9" name="Google Shape;78;p16">
            <a:extLst>
              <a:ext uri="{FF2B5EF4-FFF2-40B4-BE49-F238E27FC236}">
                <a16:creationId xmlns:a16="http://schemas.microsoft.com/office/drawing/2014/main" id="{82BAB758-638B-E366-ADD1-8E73E2494E24}"/>
              </a:ext>
            </a:extLst>
          </p:cNvPr>
          <p:cNvSpPr txBox="1">
            <a:spLocks/>
          </p:cNvSpPr>
          <p:nvPr/>
        </p:nvSpPr>
        <p:spPr>
          <a:xfrm>
            <a:off x="4731300" y="3394800"/>
            <a:ext cx="3837000" cy="827238"/>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r>
              <a:rPr lang="en-US" dirty="0"/>
              <a:t>Aligns with education and safety.</a:t>
            </a:r>
            <a:endParaRPr lang="en-GB" dirty="0"/>
          </a:p>
        </p:txBody>
      </p:sp>
      <p:pic>
        <p:nvPicPr>
          <p:cNvPr id="42" name="Audio 41">
            <a:hlinkClick r:id="" action="ppaction://media"/>
            <a:extLst>
              <a:ext uri="{FF2B5EF4-FFF2-40B4-BE49-F238E27FC236}">
                <a16:creationId xmlns:a16="http://schemas.microsoft.com/office/drawing/2014/main" id="{50C9A2D8-BAE2-6076-8BAF-CA31648A7C37}"/>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39844" t="-139844" r="-139844" b="-139844"/>
          <a:stretch>
            <a:fillRect/>
          </a:stretch>
        </p:blipFill>
        <p:spPr>
          <a:xfrm>
            <a:off x="7539228" y="3538728"/>
            <a:ext cx="1543050" cy="1543050"/>
          </a:xfrm>
          <a:prstGeom prst="ellipse">
            <a:avLst/>
          </a:prstGeom>
        </p:spPr>
      </p:pic>
    </p:spTree>
    <p:custDataLst>
      <p:tags r:id="rId1"/>
    </p:custDataLst>
  </p:cSld>
  <p:clrMapOvr>
    <a:masterClrMapping/>
  </p:clrMapOvr>
  <p:transition spd="slow" advTm="43346">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78">
                                            <p:txEl>
                                              <p:pRg st="0" end="0"/>
                                            </p:txEl>
                                          </p:spTgt>
                                        </p:tgtEl>
                                        <p:attrNameLst>
                                          <p:attrName>style.visibility</p:attrName>
                                        </p:attrNameLst>
                                      </p:cBhvr>
                                      <p:to>
                                        <p:strVal val="visible"/>
                                      </p:to>
                                    </p:set>
                                    <p:animEffect transition="in" filter="fade">
                                      <p:cBhvr>
                                        <p:cTn id="11" dur="1000"/>
                                        <p:tgtEl>
                                          <p:spTgt spid="78">
                                            <p:txEl>
                                              <p:pRg st="0" end="0"/>
                                            </p:txEl>
                                          </p:spTgt>
                                        </p:tgtEl>
                                      </p:cBhvr>
                                    </p:animEffect>
                                    <p:anim calcmode="lin" valueType="num">
                                      <p:cBhvr>
                                        <p:cTn id="12" dur="1000" fill="hold"/>
                                        <p:tgtEl>
                                          <p:spTgt spid="78">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7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1000"/>
                                        <p:tgtEl>
                                          <p:spTgt spid="2"/>
                                        </p:tgtEl>
                                      </p:cBhvr>
                                    </p:animEffect>
                                    <p:anim calcmode="lin" valueType="num">
                                      <p:cBhvr>
                                        <p:cTn id="19" dur="1000" fill="hold"/>
                                        <p:tgtEl>
                                          <p:spTgt spid="2"/>
                                        </p:tgtEl>
                                        <p:attrNameLst>
                                          <p:attrName>ppt_x</p:attrName>
                                        </p:attrNameLst>
                                      </p:cBhvr>
                                      <p:tavLst>
                                        <p:tav tm="0">
                                          <p:val>
                                            <p:strVal val="#ppt_x"/>
                                          </p:val>
                                        </p:tav>
                                        <p:tav tm="100000">
                                          <p:val>
                                            <p:strVal val="#ppt_x"/>
                                          </p:val>
                                        </p:tav>
                                      </p:tavLst>
                                    </p:anim>
                                    <p:anim calcmode="lin" valueType="num">
                                      <p:cBhvr>
                                        <p:cTn id="20"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000"/>
                                        <p:tgtEl>
                                          <p:spTgt spid="8"/>
                                        </p:tgtEl>
                                      </p:cBhvr>
                                    </p:animEffect>
                                    <p:anim calcmode="lin" valueType="num">
                                      <p:cBhvr>
                                        <p:cTn id="26" dur="1000" fill="hold"/>
                                        <p:tgtEl>
                                          <p:spTgt spid="8"/>
                                        </p:tgtEl>
                                        <p:attrNameLst>
                                          <p:attrName>ppt_x</p:attrName>
                                        </p:attrNameLst>
                                      </p:cBhvr>
                                      <p:tavLst>
                                        <p:tav tm="0">
                                          <p:val>
                                            <p:strVal val="#ppt_x"/>
                                          </p:val>
                                        </p:tav>
                                        <p:tav tm="100000">
                                          <p:val>
                                            <p:strVal val="#ppt_x"/>
                                          </p:val>
                                        </p:tav>
                                      </p:tavLst>
                                    </p:anim>
                                    <p:anim calcmode="lin" valueType="num">
                                      <p:cBhvr>
                                        <p:cTn id="27"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anim calcmode="lin" valueType="num">
                                      <p:cBhvr>
                                        <p:cTn id="33" dur="1000" fill="hold"/>
                                        <p:tgtEl>
                                          <p:spTgt spid="9"/>
                                        </p:tgtEl>
                                        <p:attrNameLst>
                                          <p:attrName>ppt_x</p:attrName>
                                        </p:attrNameLst>
                                      </p:cBhvr>
                                      <p:tavLst>
                                        <p:tav tm="0">
                                          <p:val>
                                            <p:strVal val="#ppt_x"/>
                                          </p:val>
                                        </p:tav>
                                        <p:tav tm="100000">
                                          <p:val>
                                            <p:strVal val="#ppt_x"/>
                                          </p:val>
                                        </p:tav>
                                      </p:tavLst>
                                    </p:anim>
                                    <p:anim calcmode="lin" valueType="num">
                                      <p:cBhvr>
                                        <p:cTn id="3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42"/>
                </p:tgtEl>
              </p:cMediaNode>
            </p:audio>
          </p:childTnLst>
        </p:cTn>
      </p:par>
    </p:tnLst>
    <p:bldLst>
      <p:bldP spid="78" grpId="0" build="p"/>
      <p:bldP spid="2" grpId="0"/>
      <p:bldP spid="8"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265500" y="1233175"/>
            <a:ext cx="4045200" cy="1482300"/>
          </a:xfrm>
        </p:spPr>
        <p:txBody>
          <a:bodyPr spcFirstLastPara="1" wrap="square" lIns="91425" tIns="91425" rIns="91425" bIns="91425" anchor="b" anchorCtr="0">
            <a:normAutofit/>
          </a:bodyPr>
          <a:lstStyle/>
          <a:p>
            <a:pPr marL="0" lvl="0" indent="0"/>
            <a:r>
              <a:rPr lang="en-GB" b="0" i="0" u="none" strike="noStrike" cap="none">
                <a:latin typeface="Arial"/>
                <a:ea typeface="Arial"/>
                <a:cs typeface="Arial"/>
                <a:sym typeface="Arial"/>
              </a:rPr>
              <a:t>Project Scope &amp; Requirements</a:t>
            </a:r>
          </a:p>
        </p:txBody>
      </p:sp>
      <p:sp>
        <p:nvSpPr>
          <p:cNvPr id="86" name="Google Shape;86;p17"/>
          <p:cNvSpPr txBo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p>
            <a:pPr marL="457200" lvl="0" indent="-342900" algn="ctr">
              <a:spcAft>
                <a:spcPts val="600"/>
              </a:spcAft>
              <a:buClr>
                <a:schemeClr val="dk2"/>
              </a:buClr>
              <a:buSzPts val="2100"/>
            </a:pPr>
            <a:r>
              <a:rPr lang="en-US" sz="2100" b="0" i="0" u="none" strike="noStrike" cap="none">
                <a:solidFill>
                  <a:schemeClr val="dk2"/>
                </a:solidFill>
                <a:latin typeface="Arial"/>
                <a:ea typeface="Arial"/>
                <a:cs typeface="Arial"/>
                <a:sym typeface="Arial"/>
              </a:rPr>
              <a:t>Amir</a:t>
            </a:r>
          </a:p>
        </p:txBody>
      </p:sp>
      <p:sp>
        <p:nvSpPr>
          <p:cNvPr id="85" name="Google Shape;85;p17"/>
          <p:cNvSpPr txBox="1">
            <a:spLocks noGrp="1"/>
          </p:cNvSpPr>
          <p:nvPr>
            <p:ph type="body" idx="2"/>
          </p:nvPr>
        </p:nvSpPr>
        <p:spPr>
          <a:xfrm>
            <a:off x="4939500" y="1233175"/>
            <a:ext cx="3837000" cy="2418925"/>
          </a:xfrm>
        </p:spPr>
        <p:txBody>
          <a:bodyPr spcFirstLastPara="1" wrap="square" lIns="91425" tIns="91425" rIns="91425" bIns="91425" anchor="ctr" anchorCtr="0">
            <a:normAutofit/>
          </a:bodyPr>
          <a:lstStyle/>
          <a:p>
            <a:pPr lvl="0">
              <a:spcAft>
                <a:spcPts val="600"/>
              </a:spcAft>
            </a:pPr>
            <a:r>
              <a:rPr lang="en-GB" b="0" i="0" u="none" strike="noStrike" cap="none" dirty="0">
                <a:latin typeface="Arial"/>
                <a:ea typeface="Arial"/>
                <a:cs typeface="Arial"/>
                <a:sym typeface="Arial"/>
              </a:rPr>
              <a:t>Player-controlled vehicle</a:t>
            </a:r>
          </a:p>
          <a:p>
            <a:pPr lvl="0">
              <a:spcAft>
                <a:spcPts val="600"/>
              </a:spcAft>
            </a:pPr>
            <a:r>
              <a:rPr lang="en-GB" b="0" i="0" u="none" strike="noStrike" cap="none" dirty="0">
                <a:latin typeface="Arial"/>
                <a:ea typeface="Arial"/>
                <a:cs typeface="Arial"/>
                <a:sym typeface="Arial"/>
              </a:rPr>
              <a:t>Realistic road environment (this includes traffic lights, road markings and visual signs)</a:t>
            </a:r>
          </a:p>
          <a:p>
            <a:pPr lvl="0">
              <a:spcAft>
                <a:spcPts val="600"/>
              </a:spcAft>
            </a:pPr>
            <a:r>
              <a:rPr lang="en-GB" b="0" i="0" u="none" strike="noStrike" cap="none" dirty="0">
                <a:latin typeface="Arial"/>
                <a:ea typeface="Arial"/>
                <a:cs typeface="Arial"/>
                <a:sym typeface="Arial"/>
              </a:rPr>
              <a:t>Rule-based NPC traffic behaviour</a:t>
            </a:r>
          </a:p>
        </p:txBody>
      </p:sp>
      <p:sp>
        <p:nvSpPr>
          <p:cNvPr id="2" name="Google Shape;85;p17">
            <a:extLst>
              <a:ext uri="{FF2B5EF4-FFF2-40B4-BE49-F238E27FC236}">
                <a16:creationId xmlns:a16="http://schemas.microsoft.com/office/drawing/2014/main" id="{5162B645-72C6-95E1-C3FC-37F4C174F2E2}"/>
              </a:ext>
            </a:extLst>
          </p:cNvPr>
          <p:cNvSpPr txBox="1">
            <a:spLocks/>
          </p:cNvSpPr>
          <p:nvPr/>
        </p:nvSpPr>
        <p:spPr>
          <a:xfrm>
            <a:off x="4939500" y="436901"/>
            <a:ext cx="3837000" cy="477500"/>
          </a:xfrm>
          <a:prstGeom prst="rect">
            <a:avLst/>
          </a:prstGeom>
          <a:noFill/>
          <a:ln>
            <a:noFill/>
          </a:ln>
        </p:spPr>
        <p:txBody>
          <a:bodyPr spcFirstLastPara="1" wrap="square" lIns="91425" tIns="91425" rIns="91425" bIns="91425" anchor="ctr" anchorCtr="0">
            <a:normAutofit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GB" dirty="0"/>
              <a:t>Initial Requirements:</a:t>
            </a:r>
            <a:endParaRPr lang="en-GB" dirty="0">
              <a:effectLst/>
            </a:endParaRPr>
          </a:p>
        </p:txBody>
      </p:sp>
      <p:pic>
        <p:nvPicPr>
          <p:cNvPr id="22" name="Graphic 21">
            <a:extLst>
              <a:ext uri="{FF2B5EF4-FFF2-40B4-BE49-F238E27FC236}">
                <a16:creationId xmlns:a16="http://schemas.microsoft.com/office/drawing/2014/main" id="{FD04DA39-AC6B-B942-7BAA-8B01C4DE7D39}"/>
              </a:ext>
            </a:extLst>
          </p:cNvPr>
          <p:cNvPicPr>
            <a:picLocks noChangeAspect="1"/>
            <a:extLst>
              <a:ext uri="{51228E76-BA90-4043-B771-695A4F85340A}">
                <alf:liveFeedProps xmlns:alf="http://schemas.microsoft.com/office/drawing/2021/livefeed"/>
              </a:ext>
            </a:extLst>
          </p:cNvPicPr>
          <p:nvPr/>
        </p:nvPicPr>
        <p:blipFill>
          <a:blip r:embed="rId3">
            <a:extLst>
              <a:ext uri="{96DAC541-7B7A-43D3-8B79-37D633B846F1}">
                <asvg:svgBlip xmlns:asvg="http://schemas.microsoft.com/office/drawing/2016/SVG/main" r:embed="rId4"/>
              </a:ext>
            </a:extLst>
          </a:blip>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5">
                                            <p:txEl>
                                              <p:pRg st="0" end="0"/>
                                            </p:txEl>
                                          </p:spTgt>
                                        </p:tgtEl>
                                        <p:attrNameLst>
                                          <p:attrName>style.visibility</p:attrName>
                                        </p:attrNameLst>
                                      </p:cBhvr>
                                      <p:to>
                                        <p:strVal val="visible"/>
                                      </p:to>
                                    </p:set>
                                    <p:animEffect transition="in" filter="fade">
                                      <p:cBhvr>
                                        <p:cTn id="14" dur="1000"/>
                                        <p:tgtEl>
                                          <p:spTgt spid="85">
                                            <p:txEl>
                                              <p:pRg st="0" end="0"/>
                                            </p:txEl>
                                          </p:spTgt>
                                        </p:tgtEl>
                                      </p:cBhvr>
                                    </p:animEffect>
                                    <p:anim calcmode="lin" valueType="num">
                                      <p:cBhvr>
                                        <p:cTn id="15" dur="1000" fill="hold"/>
                                        <p:tgtEl>
                                          <p:spTgt spid="85">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5">
                                            <p:txEl>
                                              <p:pRg st="1" end="1"/>
                                            </p:txEl>
                                          </p:spTgt>
                                        </p:tgtEl>
                                        <p:attrNameLst>
                                          <p:attrName>style.visibility</p:attrName>
                                        </p:attrNameLst>
                                      </p:cBhvr>
                                      <p:to>
                                        <p:strVal val="visible"/>
                                      </p:to>
                                    </p:set>
                                    <p:animEffect transition="in" filter="fade">
                                      <p:cBhvr>
                                        <p:cTn id="21" dur="1000"/>
                                        <p:tgtEl>
                                          <p:spTgt spid="85">
                                            <p:txEl>
                                              <p:pRg st="1" end="1"/>
                                            </p:txEl>
                                          </p:spTgt>
                                        </p:tgtEl>
                                      </p:cBhvr>
                                    </p:animEffect>
                                    <p:anim calcmode="lin" valueType="num">
                                      <p:cBhvr>
                                        <p:cTn id="22" dur="1000" fill="hold"/>
                                        <p:tgtEl>
                                          <p:spTgt spid="85">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85">
                                            <p:txEl>
                                              <p:pRg st="2" end="2"/>
                                            </p:txEl>
                                          </p:spTgt>
                                        </p:tgtEl>
                                        <p:attrNameLst>
                                          <p:attrName>style.visibility</p:attrName>
                                        </p:attrNameLst>
                                      </p:cBhvr>
                                      <p:to>
                                        <p:strVal val="visible"/>
                                      </p:to>
                                    </p:set>
                                    <p:animEffect transition="in" filter="fade">
                                      <p:cBhvr>
                                        <p:cTn id="28" dur="1000"/>
                                        <p:tgtEl>
                                          <p:spTgt spid="85">
                                            <p:txEl>
                                              <p:pRg st="2" end="2"/>
                                            </p:txEl>
                                          </p:spTgt>
                                        </p:tgtEl>
                                      </p:cBhvr>
                                    </p:animEffect>
                                    <p:anim calcmode="lin" valueType="num">
                                      <p:cBhvr>
                                        <p:cTn id="29" dur="1000" fill="hold"/>
                                        <p:tgtEl>
                                          <p:spTgt spid="85">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8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build="p"/>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265500" y="1233175"/>
            <a:ext cx="4045200" cy="1235100"/>
          </a:xfrm>
        </p:spPr>
        <p:txBody>
          <a:bodyPr spcFirstLastPara="1" wrap="square" lIns="91425" tIns="91425" rIns="91425" bIns="91425" anchor="b" anchorCtr="0">
            <a:normAutofit/>
          </a:bodyPr>
          <a:lstStyle/>
          <a:p>
            <a:pPr marL="0" lvl="0" indent="0"/>
            <a:r>
              <a:rPr lang="en-GB" b="0" i="0" u="none" strike="noStrike" cap="none" dirty="0">
                <a:latin typeface="Arial"/>
                <a:ea typeface="Arial"/>
                <a:cs typeface="Arial"/>
                <a:sym typeface="Arial"/>
              </a:rPr>
              <a:t>Project Plan</a:t>
            </a:r>
          </a:p>
        </p:txBody>
      </p:sp>
      <p:sp>
        <p:nvSpPr>
          <p:cNvPr id="93" name="Google Shape;93;p18"/>
          <p:cNvSpPr txBo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p>
            <a:pPr marL="457200" lvl="0" indent="-342900" algn="ctr">
              <a:spcAft>
                <a:spcPts val="600"/>
              </a:spcAft>
              <a:buClr>
                <a:schemeClr val="dk2"/>
              </a:buClr>
              <a:buSzPts val="2100"/>
            </a:pPr>
            <a:r>
              <a:rPr lang="en-US" sz="2100" b="0" i="0" u="none" strike="noStrike" cap="none">
                <a:solidFill>
                  <a:schemeClr val="dk2"/>
                </a:solidFill>
                <a:latin typeface="Arial"/>
                <a:ea typeface="Arial"/>
                <a:cs typeface="Arial"/>
                <a:sym typeface="Arial"/>
              </a:rPr>
              <a:t>Amir</a:t>
            </a:r>
          </a:p>
        </p:txBody>
      </p:sp>
      <p:sp>
        <p:nvSpPr>
          <p:cNvPr id="92" name="Google Shape;92;p18"/>
          <p:cNvSpPr txBox="1">
            <a:spLocks noGrp="1"/>
          </p:cNvSpPr>
          <p:nvPr>
            <p:ph type="body" idx="2"/>
          </p:nvPr>
        </p:nvSpPr>
        <p:spPr>
          <a:xfrm>
            <a:off x="4939500" y="724075"/>
            <a:ext cx="3837000" cy="3695100"/>
          </a:xfrm>
        </p:spPr>
        <p:txBody>
          <a:bodyPr spcFirstLastPara="1" wrap="square" lIns="91425" tIns="91425" rIns="91425" bIns="91425" anchor="ctr" anchorCtr="0">
            <a:normAutofit fontScale="92500" lnSpcReduction="20000"/>
          </a:bodyPr>
          <a:lstStyle/>
          <a:p>
            <a:pPr marL="114300" lvl="0" indent="0">
              <a:lnSpc>
                <a:spcPct val="105000"/>
              </a:lnSpc>
              <a:spcAft>
                <a:spcPts val="600"/>
              </a:spcAft>
              <a:buNone/>
            </a:pPr>
            <a:endParaRPr lang="en-GB" sz="1500" b="0" i="0" u="none" strike="noStrike" cap="none" dirty="0">
              <a:latin typeface="Arial"/>
              <a:ea typeface="Arial"/>
              <a:cs typeface="Arial"/>
              <a:sym typeface="Arial"/>
            </a:endParaRPr>
          </a:p>
          <a:p>
            <a:pPr lvl="0">
              <a:lnSpc>
                <a:spcPct val="105000"/>
              </a:lnSpc>
              <a:spcAft>
                <a:spcPts val="600"/>
              </a:spcAft>
            </a:pPr>
            <a:r>
              <a:rPr lang="en-GB" sz="1500" dirty="0"/>
              <a:t>Created a Trello board to distribute and manage tasks efficiently</a:t>
            </a:r>
            <a:endParaRPr lang="en-GB" sz="1500" b="0" i="0" u="none" strike="noStrike" cap="none" dirty="0">
              <a:latin typeface="Arial"/>
              <a:ea typeface="Arial"/>
              <a:cs typeface="Arial"/>
              <a:sym typeface="Arial"/>
            </a:endParaRPr>
          </a:p>
          <a:p>
            <a:pPr lvl="0">
              <a:lnSpc>
                <a:spcPct val="105000"/>
              </a:lnSpc>
              <a:spcAft>
                <a:spcPts val="600"/>
              </a:spcAft>
            </a:pPr>
            <a:r>
              <a:rPr lang="en-GB" sz="1500" b="0" i="0" u="none" strike="noStrike" cap="none" dirty="0">
                <a:latin typeface="Arial"/>
                <a:ea typeface="Arial"/>
                <a:cs typeface="Arial"/>
                <a:sym typeface="Arial"/>
              </a:rPr>
              <a:t>List and understand the skills needed to drive on the road.</a:t>
            </a:r>
          </a:p>
          <a:p>
            <a:pPr lvl="0">
              <a:lnSpc>
                <a:spcPct val="105000"/>
              </a:lnSpc>
              <a:spcAft>
                <a:spcPts val="600"/>
              </a:spcAft>
            </a:pPr>
            <a:r>
              <a:rPr lang="en-GB" sz="1500" b="0" i="0" u="none" strike="noStrike" cap="none" dirty="0">
                <a:latin typeface="Arial"/>
                <a:ea typeface="Arial"/>
                <a:cs typeface="Arial"/>
                <a:sym typeface="Arial"/>
              </a:rPr>
              <a:t>Familiarise ourselves with games development tools &amp; practices</a:t>
            </a:r>
          </a:p>
          <a:p>
            <a:pPr lvl="0">
              <a:lnSpc>
                <a:spcPct val="105000"/>
              </a:lnSpc>
              <a:spcAft>
                <a:spcPts val="600"/>
              </a:spcAft>
            </a:pPr>
            <a:r>
              <a:rPr lang="en-GB" sz="1500" b="0" i="0" u="none" strike="noStrike" cap="none" dirty="0">
                <a:latin typeface="Arial"/>
                <a:ea typeface="Arial"/>
                <a:cs typeface="Arial"/>
                <a:sym typeface="Arial"/>
              </a:rPr>
              <a:t>Start with player-controlled car that makes use of the basic WASD or arrow keys for movement.</a:t>
            </a:r>
          </a:p>
          <a:p>
            <a:pPr lvl="0">
              <a:lnSpc>
                <a:spcPct val="105000"/>
              </a:lnSpc>
              <a:spcAft>
                <a:spcPts val="600"/>
              </a:spcAft>
            </a:pPr>
            <a:r>
              <a:rPr lang="en-GB" sz="1500" b="0" i="0" u="none" strike="noStrike" cap="none" dirty="0">
                <a:latin typeface="Arial"/>
                <a:ea typeface="Arial"/>
                <a:cs typeface="Arial"/>
                <a:sym typeface="Arial"/>
              </a:rPr>
              <a:t>Change camera view angle to realistic driver-mode view.</a:t>
            </a:r>
          </a:p>
          <a:p>
            <a:pPr lvl="0">
              <a:lnSpc>
                <a:spcPct val="105000"/>
              </a:lnSpc>
              <a:spcAft>
                <a:spcPts val="600"/>
              </a:spcAft>
            </a:pPr>
            <a:r>
              <a:rPr lang="en-GB" sz="1500" b="0" i="0" u="none" strike="noStrike" cap="none" dirty="0">
                <a:latin typeface="Arial"/>
                <a:ea typeface="Arial"/>
                <a:cs typeface="Arial"/>
                <a:sym typeface="Arial"/>
              </a:rPr>
              <a:t>Create basic roads – straight roads, curved roads, and junction/intersecting roads.</a:t>
            </a:r>
          </a:p>
          <a:p>
            <a:pPr lvl="0">
              <a:lnSpc>
                <a:spcPct val="105000"/>
              </a:lnSpc>
              <a:spcAft>
                <a:spcPts val="600"/>
              </a:spcAft>
            </a:pPr>
            <a:endParaRPr lang="en-GB" sz="1500" b="0" i="0" u="none" strike="noStrike" cap="none" dirty="0">
              <a:latin typeface="Arial"/>
              <a:ea typeface="Arial"/>
              <a:cs typeface="Arial"/>
              <a:sym typeface="Aria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265500" y="586337"/>
            <a:ext cx="4045200" cy="1482300"/>
          </a:xfrm>
        </p:spPr>
        <p:txBody>
          <a:bodyPr spcFirstLastPara="1" wrap="square" lIns="91425" tIns="91425" rIns="91425" bIns="91425" anchor="b" anchorCtr="0">
            <a:normAutofit/>
          </a:bodyPr>
          <a:lstStyle/>
          <a:p>
            <a:pPr marL="0" lvl="0" indent="0">
              <a:lnSpc>
                <a:spcPct val="90000"/>
              </a:lnSpc>
            </a:pPr>
            <a:r>
              <a:rPr lang="en-GB" sz="3300" b="0" i="0" u="none" strike="noStrike" cap="none" dirty="0">
                <a:latin typeface="Arial"/>
                <a:ea typeface="Arial"/>
                <a:cs typeface="Arial"/>
                <a:sym typeface="Arial"/>
              </a:rPr>
              <a:t>Technical Approach &amp; Methodology</a:t>
            </a:r>
          </a:p>
        </p:txBody>
      </p:sp>
      <p:sp>
        <p:nvSpPr>
          <p:cNvPr id="100" name="Google Shape;100;p19"/>
          <p:cNvSpPr txBox="1"/>
          <p:nvPr/>
        </p:nvSpPr>
        <p:spPr>
          <a:xfrm>
            <a:off x="265500" y="2167699"/>
            <a:ext cx="4045200" cy="511625"/>
          </a:xfrm>
          <a:prstGeom prst="rect">
            <a:avLst/>
          </a:prstGeom>
          <a:noFill/>
          <a:ln>
            <a:noFill/>
          </a:ln>
        </p:spPr>
        <p:txBody>
          <a:bodyPr spcFirstLastPara="1" wrap="square" lIns="91425" tIns="91425" rIns="91425" bIns="91425" anchor="t" anchorCtr="0">
            <a:normAutofit fontScale="92500" lnSpcReduction="20000"/>
          </a:bodyPr>
          <a:lstStyle/>
          <a:p>
            <a:pPr marL="457200" lvl="0" indent="-342900" algn="ctr">
              <a:spcAft>
                <a:spcPts val="600"/>
              </a:spcAft>
              <a:buClr>
                <a:schemeClr val="dk2"/>
              </a:buClr>
              <a:buSzPts val="2100"/>
            </a:pPr>
            <a:r>
              <a:rPr lang="en-US" sz="2100" b="0" i="0" u="none" strike="noStrike" cap="none" dirty="0">
                <a:solidFill>
                  <a:schemeClr val="dk2"/>
                </a:solidFill>
                <a:latin typeface="Arial"/>
                <a:ea typeface="Arial"/>
                <a:cs typeface="Arial"/>
                <a:sym typeface="Arial"/>
              </a:rPr>
              <a:t>Amir</a:t>
            </a:r>
          </a:p>
        </p:txBody>
      </p:sp>
      <p:sp>
        <p:nvSpPr>
          <p:cNvPr id="99" name="Google Shape;99;p19"/>
          <p:cNvSpPr txBox="1">
            <a:spLocks noGrp="1"/>
          </p:cNvSpPr>
          <p:nvPr>
            <p:ph type="body" idx="2"/>
          </p:nvPr>
        </p:nvSpPr>
        <p:spPr>
          <a:xfrm>
            <a:off x="4939500" y="724075"/>
            <a:ext cx="3837000" cy="3695100"/>
          </a:xfrm>
        </p:spPr>
        <p:txBody>
          <a:bodyPr spcFirstLastPara="1" wrap="square" lIns="91425" tIns="91425" rIns="91425" bIns="91425" anchor="ctr" anchorCtr="0">
            <a:normAutofit lnSpcReduction="10000"/>
          </a:bodyPr>
          <a:lstStyle/>
          <a:p>
            <a:pPr lvl="0">
              <a:lnSpc>
                <a:spcPct val="105000"/>
              </a:lnSpc>
              <a:spcAft>
                <a:spcPts val="600"/>
              </a:spcAft>
            </a:pPr>
            <a:endParaRPr lang="en-GB" sz="1500" b="0" i="0" u="none" strike="noStrike" cap="none" dirty="0">
              <a:latin typeface="Arial"/>
              <a:ea typeface="Arial"/>
              <a:cs typeface="Arial"/>
              <a:sym typeface="Arial"/>
            </a:endParaRPr>
          </a:p>
          <a:p>
            <a:pPr lvl="0">
              <a:lnSpc>
                <a:spcPct val="105000"/>
              </a:lnSpc>
              <a:spcAft>
                <a:spcPts val="600"/>
              </a:spcAft>
            </a:pPr>
            <a:r>
              <a:rPr lang="en-GB" sz="1500" b="0" i="0" u="none" strike="noStrike" cap="none" dirty="0">
                <a:latin typeface="Arial"/>
                <a:ea typeface="Arial"/>
                <a:cs typeface="Arial"/>
                <a:sym typeface="Arial"/>
              </a:rPr>
              <a:t>To create the simulation, we will be using Unity Game Engine.</a:t>
            </a:r>
          </a:p>
          <a:p>
            <a:pPr lvl="0">
              <a:lnSpc>
                <a:spcPct val="105000"/>
              </a:lnSpc>
              <a:spcAft>
                <a:spcPts val="600"/>
              </a:spcAft>
            </a:pPr>
            <a:r>
              <a:rPr lang="en-GB" sz="1500" b="0" i="0" u="none" strike="noStrike" cap="none" dirty="0">
                <a:latin typeface="Arial"/>
                <a:ea typeface="Arial"/>
                <a:cs typeface="Arial"/>
                <a:sym typeface="Arial"/>
              </a:rPr>
              <a:t>Nothing is made from scratch, rather, we will make use of free, pre-made road and environment assets (asset documentation listed on GitHub).</a:t>
            </a:r>
          </a:p>
          <a:p>
            <a:pPr lvl="0">
              <a:lnSpc>
                <a:spcPct val="105000"/>
              </a:lnSpc>
              <a:spcAft>
                <a:spcPts val="600"/>
              </a:spcAft>
            </a:pPr>
            <a:r>
              <a:rPr lang="en-GB" sz="1500" b="0" i="0" u="none" strike="noStrike" cap="none" dirty="0">
                <a:latin typeface="Arial"/>
                <a:ea typeface="Arial"/>
                <a:cs typeface="Arial"/>
                <a:sym typeface="Arial"/>
              </a:rPr>
              <a:t>Make use of free learning material from YouTube tutorials</a:t>
            </a:r>
          </a:p>
          <a:p>
            <a:pPr lvl="0">
              <a:lnSpc>
                <a:spcPct val="105000"/>
              </a:lnSpc>
              <a:spcAft>
                <a:spcPts val="600"/>
              </a:spcAft>
            </a:pPr>
            <a:r>
              <a:rPr lang="en-GB" sz="1500" b="0" i="0" u="none" strike="noStrike" cap="none" dirty="0">
                <a:latin typeface="Arial"/>
                <a:ea typeface="Arial"/>
                <a:cs typeface="Arial"/>
                <a:sym typeface="Arial"/>
              </a:rPr>
              <a:t>Focus more on functionality over visuals at this stage. </a:t>
            </a:r>
          </a:p>
          <a:p>
            <a:pPr lvl="0">
              <a:lnSpc>
                <a:spcPct val="105000"/>
              </a:lnSpc>
              <a:spcAft>
                <a:spcPts val="600"/>
              </a:spcAft>
            </a:pPr>
            <a:r>
              <a:rPr lang="en-GB" sz="1500" dirty="0"/>
              <a:t>Any later refinements or additions will be made after fulfilling functional requirements.</a:t>
            </a:r>
            <a:endParaRPr lang="en-GB" sz="1500" b="0" i="0" u="none" strike="noStrike" cap="none" dirty="0">
              <a:latin typeface="Arial"/>
              <a:ea typeface="Arial"/>
              <a:cs typeface="Arial"/>
              <a:sym typeface="Arial"/>
            </a:endParaRPr>
          </a:p>
        </p:txBody>
      </p:sp>
      <p:pic>
        <p:nvPicPr>
          <p:cNvPr id="3" name="Picture 2" descr="A black and white logo&#10;&#10;AI-generated content may be incorrect.">
            <a:extLst>
              <a:ext uri="{FF2B5EF4-FFF2-40B4-BE49-F238E27FC236}">
                <a16:creationId xmlns:a16="http://schemas.microsoft.com/office/drawing/2014/main" id="{B733D5B0-CC29-30DB-D1C0-071866AF5BAE}"/>
              </a:ext>
            </a:extLst>
          </p:cNvPr>
          <p:cNvPicPr>
            <a:picLocks noChangeAspect="1"/>
          </p:cNvPicPr>
          <p:nvPr/>
        </p:nvPicPr>
        <p:blipFill>
          <a:blip r:embed="rId3"/>
          <a:stretch>
            <a:fillRect/>
          </a:stretch>
        </p:blipFill>
        <p:spPr>
          <a:xfrm>
            <a:off x="398259" y="2971998"/>
            <a:ext cx="1407036" cy="475701"/>
          </a:xfrm>
          <a:prstGeom prst="rect">
            <a:avLst/>
          </a:prstGeom>
        </p:spPr>
      </p:pic>
      <p:pic>
        <p:nvPicPr>
          <p:cNvPr id="1026" name="Picture 2" descr="GitHub Logo Download - SVG - All Vector Logo">
            <a:extLst>
              <a:ext uri="{FF2B5EF4-FFF2-40B4-BE49-F238E27FC236}">
                <a16:creationId xmlns:a16="http://schemas.microsoft.com/office/drawing/2014/main" id="{AC02AB57-3159-95FA-6F71-E6AF180597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8100" y="2706734"/>
            <a:ext cx="1811210" cy="100622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YouTube Logo, symbol, meaning, history, PNG, brand">
            <a:extLst>
              <a:ext uri="{FF2B5EF4-FFF2-40B4-BE49-F238E27FC236}">
                <a16:creationId xmlns:a16="http://schemas.microsoft.com/office/drawing/2014/main" id="{911B8118-255D-EDF9-1F01-467D11F2038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2274" y="3550936"/>
            <a:ext cx="1788848" cy="10062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t>Demo</a:t>
            </a:r>
            <a:endParaRPr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t>Challenges</a:t>
            </a:r>
            <a:endParaRPr b="1"/>
          </a:p>
        </p:txBody>
      </p:sp>
      <p:sp>
        <p:nvSpPr>
          <p:cNvPr id="111" name="Google Shape;111;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0.9"/>
</p:tagLst>
</file>

<file path=ppt/tags/tag2.xml><?xml version="1.0" encoding="utf-8"?>
<p:tagLst xmlns:a="http://schemas.openxmlformats.org/drawingml/2006/main" xmlns:r="http://schemas.openxmlformats.org/officeDocument/2006/relationships" xmlns:p="http://schemas.openxmlformats.org/presentationml/2006/main">
  <p:tag name="TIMING" val="|0.7|11.1|8|11.8"/>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181</TotalTime>
  <Words>978</Words>
  <Application>Microsoft Office PowerPoint</Application>
  <PresentationFormat>On-screen Show (16:9)</PresentationFormat>
  <Paragraphs>86</Paragraphs>
  <Slides>10</Slides>
  <Notes>10</Notes>
  <HiddenSlides>0</HiddenSlides>
  <MMClips>4</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10</vt:i4>
      </vt:variant>
    </vt:vector>
  </HeadingPairs>
  <TitlesOfParts>
    <vt:vector size="12" baseType="lpstr">
      <vt:lpstr>Arial</vt:lpstr>
      <vt:lpstr>Simple Light</vt:lpstr>
      <vt:lpstr>Interactive Driving Training Simulation</vt:lpstr>
      <vt:lpstr>Objectives </vt:lpstr>
      <vt:lpstr>Structure of Presentation</vt:lpstr>
      <vt:lpstr>Motivation &amp; Background</vt:lpstr>
      <vt:lpstr>Project Scope &amp; Requirements</vt:lpstr>
      <vt:lpstr>Project Plan</vt:lpstr>
      <vt:lpstr>Technical Approach &amp; Methodology</vt:lpstr>
      <vt:lpstr>Demo</vt:lpstr>
      <vt:lpstr>Challenges</vt:lpstr>
      <vt:lpstr>What’s 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Frank Pswarai</dc:creator>
  <cp:lastModifiedBy>Frank Pswarai</cp:lastModifiedBy>
  <cp:revision>4</cp:revision>
  <dcterms:modified xsi:type="dcterms:W3CDTF">2026-01-08T15:33:27Z</dcterms:modified>
</cp:coreProperties>
</file>